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307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8" r:id="rId21"/>
    <p:sldId id="339" r:id="rId22"/>
    <p:sldId id="340" r:id="rId23"/>
    <p:sldId id="335" r:id="rId24"/>
    <p:sldId id="336" r:id="rId25"/>
    <p:sldId id="337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Ubuntu" panose="020B0504030602030204" pitchFamily="34" charset="0"/>
      <p:regular r:id="rId33"/>
      <p:bold r:id="rId34"/>
      <p:italic r:id="rId35"/>
      <p:boldItalic r:id="rId3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03B56"/>
    <a:srgbClr val="B9B9B9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27/06/2022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845537" y="4232563"/>
            <a:ext cx="473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 de </a:t>
            </a:r>
            <a:r>
              <a:rPr lang="es-CO" sz="28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linux</a:t>
            </a:r>
            <a:endParaRPr lang="es-CO" sz="28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C4FE77F-6F92-4D2A-A657-DDDC099AD07A}"/>
              </a:ext>
            </a:extLst>
          </p:cNvPr>
          <p:cNvSpPr txBox="1"/>
          <p:nvPr/>
        </p:nvSpPr>
        <p:spPr>
          <a:xfrm>
            <a:off x="2442577" y="5752491"/>
            <a:ext cx="592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Ciclo No.3 – Semana No.7</a:t>
            </a: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2348610"/>
            <a:ext cx="94017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Linux diferencia las mayúsculas y las minúsculas, por tal razón, no será igual escribir "comando1", que "Comando1".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Linux soporta el auto completar de comandos, para hacer uso de éste, se puede escribir parte de un comando y luego presionar la tecla tabuladora [</a:t>
            </a:r>
            <a:r>
              <a:rPr lang="es-ES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TAB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], hasta que la palabra que pensamos copiar sea completada.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7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pwd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Una vez que empiece a ver directorios, es fácil perderse u olvidar el nombre de su directorio actual, con este comando se puede determinar el directorio o ruta actual. </a:t>
            </a:r>
          </a:p>
        </p:txBody>
      </p:sp>
    </p:spTree>
    <p:extLst>
      <p:ext uri="{BB962C8B-B14F-4D97-AF65-F5344CB8AC3E}">
        <p14:creationId xmlns:p14="http://schemas.microsoft.com/office/powerpoint/2010/main" val="403467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66255" y="1322940"/>
            <a:ext cx="940178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cd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Cambiar de directorio.</a:t>
            </a:r>
          </a:p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/directory1/directory2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/directory1/directory2/</a:t>
            </a:r>
            <a:r>
              <a:rPr lang="en-US" sz="2400" dirty="0">
                <a:solidFill>
                  <a:srgbClr val="800000"/>
                </a:solidFill>
                <a:latin typeface="Ubuntu" panose="020B0504030602030204" pitchFamily="34" charset="0"/>
              </a:rPr>
              <a:t>directory3</a:t>
            </a:r>
          </a:p>
          <a:p>
            <a:pPr algn="just"/>
            <a:endParaRPr lang="en-US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cd /directory1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Nos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lleva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directamente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 a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directory1</a:t>
            </a: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Éste es un ejemplo de una ruta absoluta. Hace que Linux inicie 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principio del árbol de directorios (/) y se cambie a directory1.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Una ruta es absoluta si el primer carácter es un /, sino es relativo.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0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77715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66255" y="1322940"/>
            <a:ext cx="94017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cd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Cambiar de directorio.</a:t>
            </a:r>
          </a:p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/directory1/directory2</a:t>
            </a:r>
          </a:p>
          <a:p>
            <a:pPr algn="just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/directory1/directory2/</a:t>
            </a:r>
            <a:r>
              <a:rPr lang="en-US" sz="2400" dirty="0">
                <a:solidFill>
                  <a:srgbClr val="800000"/>
                </a:solidFill>
                <a:latin typeface="Ubuntu" panose="020B0504030602030204" pitchFamily="34" charset="0"/>
              </a:rPr>
              <a:t>directory3</a:t>
            </a:r>
          </a:p>
          <a:p>
            <a:pPr algn="just"/>
            <a:endParaRPr lang="en-US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cd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le indica a su sistema que suba un directorio inmediatamente arriba del actual.</a:t>
            </a:r>
          </a:p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cd ../..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   sube dos niveles.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30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ls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Visualización de los contenidos de un directorio.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ls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–a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visualiza archivos que empiezan con puntos llamados archivos ocultos o archivos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dot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ls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–al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  visualiza archivos ocultos y muestra su tamaño (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long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).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0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locate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permite buscar un archivo o un directorio.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</a:t>
            </a:r>
          </a:p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locate 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unab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2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clear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despeja o limpia la ventana de terminal.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man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imprime por pantalla el manual de un comando. Ejemplo: 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man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ls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exit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salir de una terminal.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opia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archivos y directorios. Ejemplo: </a:t>
            </a:r>
            <a:r>
              <a:rPr lang="es-ES" sz="3200" dirty="0" err="1">
                <a:solidFill>
                  <a:srgbClr val="800000"/>
                </a:solidFill>
                <a:latin typeface="Ubuntu" panose="020B0504030602030204" pitchFamily="34" charset="0"/>
              </a:rPr>
              <a:t>cp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archivo1 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/archivo1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 el "archivo1" al directorio temporal del sistema (/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 con el mismo nombre.</a:t>
            </a:r>
          </a:p>
        </p:txBody>
      </p:sp>
    </p:spTree>
    <p:extLst>
      <p:ext uri="{BB962C8B-B14F-4D97-AF65-F5344CB8AC3E}">
        <p14:creationId xmlns:p14="http://schemas.microsoft.com/office/powerpoint/2010/main" val="83834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mkdir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crea un directorio.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man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imprime por pantalla el manual de un comando. Ejemplo: 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man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ls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exit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salir de una terminal.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opia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archivos y directorios. Ejemplo: </a:t>
            </a:r>
            <a:r>
              <a:rPr lang="es-ES" sz="3200" dirty="0" err="1">
                <a:solidFill>
                  <a:srgbClr val="800000"/>
                </a:solidFill>
                <a:latin typeface="Ubuntu" panose="020B0504030602030204" pitchFamily="34" charset="0"/>
              </a:rPr>
              <a:t>cp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archivo1 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/archivo1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 el "archivo1" al directorio temporal del sistema (/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) con el mismo nombre.</a:t>
            </a:r>
          </a:p>
        </p:txBody>
      </p:sp>
    </p:spTree>
    <p:extLst>
      <p:ext uri="{BB962C8B-B14F-4D97-AF65-F5344CB8AC3E}">
        <p14:creationId xmlns:p14="http://schemas.microsoft.com/office/powerpoint/2010/main" val="249177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1895605"/>
            <a:ext cx="94017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mv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mueve o renombra archivos. Ejemplo: </a:t>
            </a: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mv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archivo1 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/archivo4 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 Mover el archivo llamado "archivo1" al directorio temporal del sistema (/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), cambiándole el nombre a "archivo4"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36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16588" y="1492933"/>
            <a:ext cx="9401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rm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borra archivos del sistema.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rmdir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 borra directorios vacíos en el sistema.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rm</a:t>
            </a: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 –</a:t>
            </a: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rf</a:t>
            </a: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: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borra directorios con archivos.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tar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permite empaquetar o archivar información</a:t>
            </a:r>
          </a:p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Ejemplo:</a:t>
            </a:r>
          </a:p>
          <a:p>
            <a:pPr algn="just"/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tar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-</a:t>
            </a:r>
            <a:r>
              <a:rPr lang="es-ES" sz="3200" dirty="0" err="1">
                <a:solidFill>
                  <a:srgbClr val="002060"/>
                </a:solidFill>
                <a:latin typeface="Ubuntu" panose="020B0504030602030204" pitchFamily="34" charset="0"/>
              </a:rPr>
              <a:t>xfcv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paquete.tgz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/*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Empaqueto o archivo todo el contenido del directorio temporal del sistema (/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tmp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) en un archivo llamado</a:t>
            </a:r>
          </a:p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"paquete.tgz"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1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8" y="100923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Sistema Operativo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24977" y="1655566"/>
            <a:ext cx="45449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 sistema de cómputo esta conformado por una parte física que es el </a:t>
            </a:r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Hardware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ó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los dispositivos electrónicos, mecánicos u ópticos y otra parte lógica que son los programas o aplicaciones que existen en el sistema.</a:t>
            </a:r>
          </a:p>
        </p:txBody>
      </p:sp>
      <p:pic>
        <p:nvPicPr>
          <p:cNvPr id="2050" name="Picture 2" descr="Sistemas Operativos Tipos de Sistemas Operativos Usos e Historia">
            <a:extLst>
              <a:ext uri="{FF2B5EF4-FFF2-40B4-BE49-F238E27FC236}">
                <a16:creationId xmlns:a16="http://schemas.microsoft.com/office/drawing/2014/main" id="{F955B9AD-C11F-4F15-A54C-A44FEEB91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755" y="1849361"/>
            <a:ext cx="59721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E875515-2CC8-46D3-8305-AB6A173AC494}"/>
              </a:ext>
            </a:extLst>
          </p:cNvPr>
          <p:cNvSpPr/>
          <p:nvPr/>
        </p:nvSpPr>
        <p:spPr>
          <a:xfrm>
            <a:off x="1324977" y="4794610"/>
            <a:ext cx="70773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 sistema operativo es un programa (software) encargado de poner en funcionamiento el computador, gestionando los procesos básicos del hardware y d ellos otros sistemas.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12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41754" y="1320006"/>
            <a:ext cx="100840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Ejemplo2:</a:t>
            </a:r>
          </a:p>
          <a:p>
            <a:r>
              <a:rPr lang="en-U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tar </a:t>
            </a:r>
            <a:r>
              <a:rPr lang="en-US" sz="3200" b="1" dirty="0">
                <a:solidFill>
                  <a:srgbClr val="002060"/>
                </a:solidFill>
                <a:latin typeface="Ubuntu" panose="020B0504030602030204" pitchFamily="34" charset="0"/>
              </a:rPr>
              <a:t>-</a:t>
            </a:r>
            <a:r>
              <a:rPr lang="en-US" sz="32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cvf</a:t>
            </a:r>
            <a:r>
              <a:rPr lang="en-US" sz="3200" b="1" dirty="0">
                <a:solidFill>
                  <a:srgbClr val="002060"/>
                </a:solidFill>
                <a:latin typeface="Ubuntu" panose="020B0504030602030204" pitchFamily="34" charset="0"/>
              </a:rPr>
              <a:t> 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sampleArchive.tar </a:t>
            </a:r>
            <a:r>
              <a:rPr lang="en-US" sz="3200" b="1" dirty="0">
                <a:latin typeface="Ubuntu" panose="020B0504030602030204" pitchFamily="34" charset="0"/>
              </a:rPr>
              <a:t>/home/</a:t>
            </a:r>
            <a:r>
              <a:rPr lang="en-US" sz="3200" b="1" dirty="0" err="1">
                <a:latin typeface="Ubuntu" panose="020B0504030602030204" pitchFamily="34" charset="0"/>
              </a:rPr>
              <a:t>sampleArchive</a:t>
            </a:r>
            <a:endParaRPr lang="en-US" sz="3200" b="1" dirty="0">
              <a:latin typeface="Ubuntu" panose="020B0504030602030204" pitchFamily="34" charset="0"/>
            </a:endParaRPr>
          </a:p>
          <a:p>
            <a:endParaRPr lang="en-US" sz="3200" b="1" dirty="0"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Aquí /home/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sampleArchive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el directorio que necesita ser comprimido creando sampleArchive.tar.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Este comando usa las opciones –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cvf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significan: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 – crear un nuevo archivo .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tar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v – muestra una descripción detallada del progreso de la compresión</a:t>
            </a:r>
          </a:p>
          <a:p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 – nombre del archivo</a:t>
            </a:r>
          </a:p>
        </p:txBody>
      </p:sp>
    </p:spTree>
    <p:extLst>
      <p:ext uri="{BB962C8B-B14F-4D97-AF65-F5344CB8AC3E}">
        <p14:creationId xmlns:p14="http://schemas.microsoft.com/office/powerpoint/2010/main" val="208945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41754" y="1320006"/>
            <a:ext cx="100840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 deseamos una mejor compresión, también podemos usar .tar.gz. Un ejemplo de esto es:</a:t>
            </a:r>
          </a:p>
          <a:p>
            <a:pPr algn="just"/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tar -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cvzf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sampleArchive.tar.gz /home/</a:t>
            </a:r>
            <a:r>
              <a:rPr lang="en-U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sampleArchive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opción adicional z representa la compresión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gzip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2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BF9A59D-E72F-4E86-BBEE-FD2481260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38934"/>
              </p:ext>
            </p:extLst>
          </p:nvPr>
        </p:nvGraphicFramePr>
        <p:xfrm>
          <a:off x="2540854" y="1711938"/>
          <a:ext cx="6953250" cy="3840480"/>
        </p:xfrm>
        <a:graphic>
          <a:graphicData uri="http://schemas.openxmlformats.org/drawingml/2006/table">
            <a:tbl>
              <a:tblPr/>
              <a:tblGrid>
                <a:gridCol w="1571177">
                  <a:extLst>
                    <a:ext uri="{9D8B030D-6E8A-4147-A177-3AD203B41FA5}">
                      <a16:colId xmlns:a16="http://schemas.microsoft.com/office/drawing/2014/main" val="1613346199"/>
                    </a:ext>
                  </a:extLst>
                </a:gridCol>
                <a:gridCol w="5382073">
                  <a:extLst>
                    <a:ext uri="{9D8B030D-6E8A-4147-A177-3AD203B41FA5}">
                      <a16:colId xmlns:a16="http://schemas.microsoft.com/office/drawing/2014/main" val="2680057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b="1">
                          <a:effectLst/>
                        </a:rPr>
                        <a:t>Opción</a:t>
                      </a:r>
                      <a:endParaRPr lang="es-CO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b="1">
                          <a:effectLst/>
                        </a:rPr>
                        <a:t>Descripción</a:t>
                      </a:r>
                      <a:endParaRPr lang="es-CO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67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Crear un nuevo archivo .tar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10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Muestra una descripción detallada del progreso de la compresión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223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Nombre del archivo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622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-z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Compresión gzip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89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Compresión bzip2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643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Extraer archivos en un directorio diferente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525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Extraer el archivo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54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-r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Actualizar o agregar un archivo o directorio en un archivo .</a:t>
                      </a:r>
                      <a:r>
                        <a:rPr lang="es-ES" dirty="0" err="1">
                          <a:effectLst/>
                        </a:rPr>
                        <a:t>tar</a:t>
                      </a:r>
                      <a:r>
                        <a:rPr lang="es-ES" dirty="0">
                          <a:effectLst/>
                        </a:rPr>
                        <a:t> existente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5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18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16588" y="1492933"/>
            <a:ext cx="940178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Ejemplo3:</a:t>
            </a:r>
          </a:p>
          <a:p>
            <a:pPr algn="just"/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tar</a:t>
            </a:r>
            <a:r>
              <a:rPr lang="es-ES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rgbClr val="002060"/>
                </a:solidFill>
                <a:latin typeface="Ubuntu" panose="020B0504030602030204" pitchFamily="34" charset="0"/>
              </a:rPr>
              <a:t>zfvx</a:t>
            </a:r>
            <a:r>
              <a:rPr lang="es-ES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</a:rPr>
              <a:t>paquete.tgz  </a:t>
            </a:r>
            <a:r>
              <a:rPr lang="es-ES" sz="3200" b="1" dirty="0">
                <a:solidFill>
                  <a:schemeClr val="accent6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 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sym typeface="Wingdings" panose="05000000000000000000" pitchFamily="2" charset="2"/>
              </a:rPr>
              <a:t>Desempaquetar el contenido de un archivo empaquetado.</a:t>
            </a: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  <a:sym typeface="Wingdings" panose="05000000000000000000" pitchFamily="2" charset="2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finger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busca la información disponible sobre un usuario. Ejemplo: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finger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root</a:t>
            </a:r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16588" y="1492933"/>
            <a:ext cx="9401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w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muestra si un usuario esta conectado a la máquina local actualmente y que están haciendo. Ejemplo: w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root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Who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muestra quien esta conectado a la máquina local actualmente, Es similar en su uso al comando "w". Excepto que no muestra la información de lo que los usuarios están realizando.</a:t>
            </a: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27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98632" y="67367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Comandos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316588" y="1492933"/>
            <a:ext cx="94017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whoami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imprime en pantalla el nombre de usuario conectado actualmente en el equipo.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800000"/>
                </a:solidFill>
                <a:latin typeface="Ubuntu" panose="020B0504030602030204" pitchFamily="34" charset="0"/>
              </a:rPr>
              <a:t>date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muestra a fecha actual.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srgbClr val="800000"/>
                </a:solidFill>
                <a:latin typeface="Ubuntu" panose="020B0504030602030204" pitchFamily="34" charset="0"/>
              </a:rPr>
              <a:t>passwd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cambia el </a:t>
            </a:r>
            <a:r>
              <a:rPr lang="es-ES" sz="32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password</a:t>
            </a:r>
            <a:r>
              <a:rPr lang="es-ES" sz="32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un usuario.</a:t>
            </a:r>
          </a:p>
          <a:p>
            <a:pPr algn="just"/>
            <a:endParaRPr lang="es-ES" sz="32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0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B81FC9-0F2D-4574-A7D7-4438B60165C7}"/>
              </a:ext>
            </a:extLst>
          </p:cNvPr>
          <p:cNvSpPr/>
          <p:nvPr/>
        </p:nvSpPr>
        <p:spPr>
          <a:xfrm>
            <a:off x="1636002" y="1229706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Arquitectura de computadores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7A6B76-F1F8-42EE-ACD6-D3F30C6D8BAB}"/>
              </a:ext>
            </a:extLst>
          </p:cNvPr>
          <p:cNvSpPr/>
          <p:nvPr/>
        </p:nvSpPr>
        <p:spPr>
          <a:xfrm>
            <a:off x="1395109" y="1933917"/>
            <a:ext cx="94017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 el mercado se consiguen diferentes arquitecturas de computadores y que hay Sistemas Operativos para cada una de estas arquitecturas. La arquitectura más común para nosotros es la </a:t>
            </a:r>
            <a:r>
              <a:rPr lang="es-ES" sz="2400" b="1" dirty="0">
                <a:solidFill>
                  <a:srgbClr val="800000"/>
                </a:solidFill>
                <a:latin typeface="Ubuntu" panose="020B0504030602030204" pitchFamily="34" charset="0"/>
              </a:rPr>
              <a:t>i386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tienen procesadores </a:t>
            </a:r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Intel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ó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Athlon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Otras arquitecturas son: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Alpha (Para sistemas Unix)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PPC (Sistemas Mac)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Sparc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(Sistemas </a:t>
            </a:r>
            <a:r>
              <a:rPr lang="es-E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Sun</a:t>
            </a: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Solaris)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1026" name="Picture 2" descr="Ni se te ocurra comprar un Core i9 para equipos de gaming">
            <a:extLst>
              <a:ext uri="{FF2B5EF4-FFF2-40B4-BE49-F238E27FC236}">
                <a16:creationId xmlns:a16="http://schemas.microsoft.com/office/drawing/2014/main" id="{F9B81BD9-464E-4B46-9362-50E62E089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7951" r="15682" b="6177"/>
          <a:stretch/>
        </p:blipFill>
        <p:spPr bwMode="auto">
          <a:xfrm>
            <a:off x="8607105" y="3152164"/>
            <a:ext cx="1208014" cy="10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упить Процессор AMD Athlon X4 730 OEM в интернет-магазине: в каталоге  цена, характеристики, отзывы | Доставка и рассрочка">
            <a:extLst>
              <a:ext uri="{FF2B5EF4-FFF2-40B4-BE49-F238E27FC236}">
                <a16:creationId xmlns:a16="http://schemas.microsoft.com/office/drawing/2014/main" id="{E07040A2-A970-47E1-8B53-CFC728D27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5" t="13701" r="14485" b="13762"/>
          <a:stretch/>
        </p:blipFill>
        <p:spPr bwMode="auto">
          <a:xfrm>
            <a:off x="8607105" y="4239186"/>
            <a:ext cx="1208014" cy="12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40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Sistema de archivos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2348610"/>
            <a:ext cx="94017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Existen diferentes sistemas de archivos para los diferentes Sistemas Operativos existentes. Entre los más comunes tenemos:</a:t>
            </a:r>
          </a:p>
          <a:p>
            <a:pPr algn="just"/>
            <a:endParaRPr lang="es-ES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FAT, FAT16, FAT32 Windows 95,98,Me.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NTFS Windows NT, 2000, XP, Vista, 7, 8, 10.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EXT2, EXT3, REISERF Linux y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derivados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7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Linux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Linux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nace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las manos de un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joven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Finlandés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llamado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Linus Torvalds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año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1991,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estudiante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informática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la Universidad de Helsinki,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quien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tesis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grado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desarrolló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lo que se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llamó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momento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un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pequeño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núcleo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independiente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funcionaba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en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arquitecturas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i386.</a:t>
            </a:r>
          </a:p>
        </p:txBody>
      </p:sp>
      <p:pic>
        <p:nvPicPr>
          <p:cNvPr id="3074" name="Picture 2" descr="El creador de Linux, premiado con el Millennium Technology Prize -  MuyComputer">
            <a:extLst>
              <a:ext uri="{FF2B5EF4-FFF2-40B4-BE49-F238E27FC236}">
                <a16:creationId xmlns:a16="http://schemas.microsoft.com/office/drawing/2014/main" id="{D01769E9-3984-48C3-96F5-520BAFD77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8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74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Linux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EF677C5-621E-4B42-9FD8-369549C0C5B8}"/>
              </a:ext>
            </a:extLst>
          </p:cNvPr>
          <p:cNvSpPr/>
          <p:nvPr/>
        </p:nvSpPr>
        <p:spPr>
          <a:xfrm>
            <a:off x="1257865" y="2348610"/>
            <a:ext cx="94017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Linux se ha convertido en un Sistema Operativo realmente importante dentro del mercado del software, a pesar de manejar un tipo diferente de comercialización, que más que por su costo real, es ganada por los servicios, productos y proyectos que se crean con base en éste.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Linux también ha hecho un esfuerzo por llegar a los usuarios finales y es por eso que encontraremos distribuciones orientadas a todas las  personas que lo quieren tener en la casa u oficina.</a:t>
            </a:r>
            <a:endParaRPr lang="es-CO" sz="24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9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Distribuciones de Linux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6F55F18-EF4A-42CC-9E3F-FB9ED58F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606202"/>
              </p:ext>
            </p:extLst>
          </p:nvPr>
        </p:nvGraphicFramePr>
        <p:xfrm>
          <a:off x="1496993" y="2056610"/>
          <a:ext cx="4668915" cy="3244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8915">
                  <a:extLst>
                    <a:ext uri="{9D8B030D-6E8A-4147-A177-3AD203B41FA5}">
                      <a16:colId xmlns:a16="http://schemas.microsoft.com/office/drawing/2014/main" val="560009148"/>
                    </a:ext>
                  </a:extLst>
                </a:gridCol>
              </a:tblGrid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Para amantes de la estabilidad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05865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Red </a:t>
                      </a:r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Hat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Enterprise Linux: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156794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Debian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76820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openSUSE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907691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Fedora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473248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AlmaLinux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007802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Arch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Linux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801218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Manjaro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7626223"/>
                  </a:ext>
                </a:extLst>
              </a:tr>
            </a:tbl>
          </a:graphicData>
        </a:graphic>
      </p:graphicFrame>
      <p:pic>
        <p:nvPicPr>
          <p:cNvPr id="4098" name="Picture 2" descr="Logotipos de los productos - Guía sobre los logotipos de los productos de  la marca | Red Hat">
            <a:extLst>
              <a:ext uri="{FF2B5EF4-FFF2-40B4-BE49-F238E27FC236}">
                <a16:creationId xmlns:a16="http://schemas.microsoft.com/office/drawing/2014/main" id="{ACF97FA8-0F12-4F68-80EB-88879087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12" y="2056610"/>
            <a:ext cx="2078461" cy="11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bian GNU/Linux llega a la Microsoft Store - MuyComputer">
            <a:extLst>
              <a:ext uri="{FF2B5EF4-FFF2-40B4-BE49-F238E27FC236}">
                <a16:creationId xmlns:a16="http://schemas.microsoft.com/office/drawing/2014/main" id="{861A0AAC-75E7-4F8A-B2F2-337E2A57D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34" y="3182593"/>
            <a:ext cx="2066932" cy="117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penSUSE | Wikia Linux | Fandom">
            <a:extLst>
              <a:ext uri="{FF2B5EF4-FFF2-40B4-BE49-F238E27FC236}">
                <a16:creationId xmlns:a16="http://schemas.microsoft.com/office/drawing/2014/main" id="{E68E0649-1262-46A7-9816-B1258DE8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102" y="4393385"/>
            <a:ext cx="1542745" cy="9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e lanza la versión beta de Fedora 24 - Windtux">
            <a:extLst>
              <a:ext uri="{FF2B5EF4-FFF2-40B4-BE49-F238E27FC236}">
                <a16:creationId xmlns:a16="http://schemas.microsoft.com/office/drawing/2014/main" id="{494FAC4F-1243-410B-BB98-832F61737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84" y="4396311"/>
            <a:ext cx="1085018" cy="101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lmaLinux Review: a CentOS Clone Supported by CloudLinux">
            <a:extLst>
              <a:ext uri="{FF2B5EF4-FFF2-40B4-BE49-F238E27FC236}">
                <a16:creationId xmlns:a16="http://schemas.microsoft.com/office/drawing/2014/main" id="{A0CF1DD3-EC59-44A7-9929-EEC4A72F2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29826" r="18876" b="35142"/>
          <a:stretch/>
        </p:blipFill>
        <p:spPr bwMode="auto">
          <a:xfrm>
            <a:off x="8555369" y="2147891"/>
            <a:ext cx="2618248" cy="56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80007EB-0224-44C5-88A3-FFABD2ED4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481" y="2808365"/>
            <a:ext cx="2537136" cy="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8B650A2-941F-4507-9C31-7E1F62B3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33" y="3770807"/>
            <a:ext cx="2524298" cy="58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1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Distribuciones de Linux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6F55F18-EF4A-42CC-9E3F-FB9ED58F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010379"/>
              </p:ext>
            </p:extLst>
          </p:nvPr>
        </p:nvGraphicFramePr>
        <p:xfrm>
          <a:off x="1343847" y="2566254"/>
          <a:ext cx="3351844" cy="2433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1844">
                  <a:extLst>
                    <a:ext uri="{9D8B030D-6E8A-4147-A177-3AD203B41FA5}">
                      <a16:colId xmlns:a16="http://schemas.microsoft.com/office/drawing/2014/main" val="560009148"/>
                    </a:ext>
                  </a:extLst>
                </a:gridCol>
              </a:tblGrid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Para principiantes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05865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Ubuntu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156794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Linux </a:t>
                      </a:r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Mint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76820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Elementary 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907691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Zorin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473248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Peppermint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OS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007802"/>
                  </a:ext>
                </a:extLst>
              </a:tr>
            </a:tbl>
          </a:graphicData>
        </a:graphic>
      </p:graphicFrame>
      <p:pic>
        <p:nvPicPr>
          <p:cNvPr id="5122" name="Picture 2" descr="El sistema operativo Ubuntu cumple 10 años | Actualidad">
            <a:extLst>
              <a:ext uri="{FF2B5EF4-FFF2-40B4-BE49-F238E27FC236}">
                <a16:creationId xmlns:a16="http://schemas.microsoft.com/office/drawing/2014/main" id="{44988435-1125-414B-8FAC-51BC53E5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95" y="1978039"/>
            <a:ext cx="1640809" cy="117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ux Mint Logo - Linux Mint Logo Vector, HD Png Download - kindpng">
            <a:extLst>
              <a:ext uri="{FF2B5EF4-FFF2-40B4-BE49-F238E27FC236}">
                <a16:creationId xmlns:a16="http://schemas.microsoft.com/office/drawing/2014/main" id="{73035E07-40B8-45C4-84ED-37D12252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11" y="3563872"/>
            <a:ext cx="2834605" cy="9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lementary os, ang linux na naglalayong gayahin ang hitsura ng macos - Mga  Tiket - 2021">
            <a:extLst>
              <a:ext uri="{FF2B5EF4-FFF2-40B4-BE49-F238E27FC236}">
                <a16:creationId xmlns:a16="http://schemas.microsoft.com/office/drawing/2014/main" id="{9F824EAA-6393-403D-8490-9B698101E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2" b="23118"/>
          <a:stretch/>
        </p:blipFill>
        <p:spPr bwMode="auto">
          <a:xfrm>
            <a:off x="5069683" y="4598427"/>
            <a:ext cx="3089260" cy="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Zorin OS - TuxNews.it">
            <a:extLst>
              <a:ext uri="{FF2B5EF4-FFF2-40B4-BE49-F238E27FC236}">
                <a16:creationId xmlns:a16="http://schemas.microsoft.com/office/drawing/2014/main" id="{01E605A5-FAD9-43BB-8E86-BD5B22B5E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5" b="37920"/>
          <a:stretch/>
        </p:blipFill>
        <p:spPr bwMode="auto">
          <a:xfrm>
            <a:off x="5197011" y="5698565"/>
            <a:ext cx="2783756" cy="5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eppermint OS 3: bajar de la nube – Archivo de La sombra del helicóptero">
            <a:extLst>
              <a:ext uri="{FF2B5EF4-FFF2-40B4-BE49-F238E27FC236}">
                <a16:creationId xmlns:a16="http://schemas.microsoft.com/office/drawing/2014/main" id="{CC820D45-E950-4A14-BE99-4B8B318EA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00" y="2181216"/>
            <a:ext cx="3817909" cy="7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83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CA0A794-6260-4AA4-84C1-392181C0EC92}"/>
              </a:ext>
            </a:extLst>
          </p:cNvPr>
          <p:cNvSpPr/>
          <p:nvPr/>
        </p:nvSpPr>
        <p:spPr>
          <a:xfrm>
            <a:off x="1639909" y="118540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Distribuciones de Linux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6F55F18-EF4A-42CC-9E3F-FB9ED58F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834433"/>
              </p:ext>
            </p:extLst>
          </p:nvPr>
        </p:nvGraphicFramePr>
        <p:xfrm>
          <a:off x="1496993" y="2056610"/>
          <a:ext cx="2991117" cy="2027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1117">
                  <a:extLst>
                    <a:ext uri="{9D8B030D-6E8A-4147-A177-3AD203B41FA5}">
                      <a16:colId xmlns:a16="http://schemas.microsoft.com/office/drawing/2014/main" val="560009148"/>
                    </a:ext>
                  </a:extLst>
                </a:gridCol>
              </a:tblGrid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Para la privacidad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05865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Tails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156794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Kali Linux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676820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BlackArch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Linux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2907691"/>
                  </a:ext>
                </a:extLst>
              </a:tr>
              <a:tr h="40553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Arch</a:t>
                      </a:r>
                      <a:r>
                        <a:rPr lang="es-CO" sz="2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2400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Assault</a:t>
                      </a:r>
                      <a:endParaRPr lang="es-CO" sz="24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473248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0F01AD1C-049F-46E8-B599-F35819F6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82" y="2056610"/>
            <a:ext cx="2184436" cy="87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Qué es Kali Linux y 10 aplicaciones que incluye. – Diego© Secure">
            <a:extLst>
              <a:ext uri="{FF2B5EF4-FFF2-40B4-BE49-F238E27FC236}">
                <a16:creationId xmlns:a16="http://schemas.microsoft.com/office/drawing/2014/main" id="{F633B5EF-1A87-4619-83C0-D86C81787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30" y="3070445"/>
            <a:ext cx="2814592" cy="14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lack Arch Logo - LogoDix">
            <a:extLst>
              <a:ext uri="{FF2B5EF4-FFF2-40B4-BE49-F238E27FC236}">
                <a16:creationId xmlns:a16="http://schemas.microsoft.com/office/drawing/2014/main" id="{273C1B48-4A0D-45D1-B683-1289871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75" y="4592992"/>
            <a:ext cx="3084964" cy="102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omputer Hacks and tricks: Arch Assault (download and summary) | Hacking  computer, Assault, Summary">
            <a:extLst>
              <a:ext uri="{FF2B5EF4-FFF2-40B4-BE49-F238E27FC236}">
                <a16:creationId xmlns:a16="http://schemas.microsoft.com/office/drawing/2014/main" id="{B3C548B8-08CB-41A9-867F-3D3C799E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42" y="1878807"/>
            <a:ext cx="2184436" cy="10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10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3651</TotalTime>
  <Words>1202</Words>
  <Application>Microsoft Office PowerPoint</Application>
  <PresentationFormat>Panorámica</PresentationFormat>
  <Paragraphs>147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 Light</vt:lpstr>
      <vt:lpstr>Ubuntu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Sergio Arturo Medina Castillo</cp:lastModifiedBy>
  <cp:revision>506</cp:revision>
  <dcterms:created xsi:type="dcterms:W3CDTF">2021-04-09T17:18:33Z</dcterms:created>
  <dcterms:modified xsi:type="dcterms:W3CDTF">2022-06-27T20:32:32Z</dcterms:modified>
</cp:coreProperties>
</file>